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3"/>
  </p:notesMasterIdLst>
  <p:handoutMasterIdLst>
    <p:handoutMasterId r:id="rId14"/>
  </p:handoutMasterIdLst>
  <p:sldIdLst>
    <p:sldId id="312" r:id="rId5"/>
    <p:sldId id="282" r:id="rId6"/>
    <p:sldId id="304" r:id="rId7"/>
    <p:sldId id="314" r:id="rId8"/>
    <p:sldId id="315" r:id="rId9"/>
    <p:sldId id="322" r:id="rId10"/>
    <p:sldId id="321" r:id="rId11"/>
    <p:sldId id="297"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88" autoAdjust="0"/>
  </p:normalViewPr>
  <p:slideViewPr>
    <p:cSldViewPr snapToGrid="0" snapToObjects="1">
      <p:cViewPr varScale="1">
        <p:scale>
          <a:sx n="113" d="100"/>
          <a:sy n="113" d="100"/>
        </p:scale>
        <p:origin x="510" y="10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3037840" cy="466030"/>
          </a:xfrm>
          <a:prstGeom prst="rect">
            <a:avLst/>
          </a:prstGeom>
        </p:spPr>
        <p:txBody>
          <a:bodyPr vert="horz" lIns="39131" tIns="19566" rIns="39131" bIns="19566" rtlCol="0"/>
          <a:lstStyle>
            <a:lvl1pPr algn="l">
              <a:defRPr sz="5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3970938" y="0"/>
            <a:ext cx="3037840" cy="466030"/>
          </a:xfrm>
          <a:prstGeom prst="rect">
            <a:avLst/>
          </a:prstGeom>
        </p:spPr>
        <p:txBody>
          <a:bodyPr vert="horz" lIns="39131" tIns="19566" rIns="39131" bIns="19566" rtlCol="0"/>
          <a:lstStyle>
            <a:lvl1pPr algn="r">
              <a:defRPr sz="5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8830370"/>
            <a:ext cx="3037840" cy="466030"/>
          </a:xfrm>
          <a:prstGeom prst="rect">
            <a:avLst/>
          </a:prstGeom>
        </p:spPr>
        <p:txBody>
          <a:bodyPr vert="horz" lIns="39131" tIns="19566" rIns="39131" bIns="19566" rtlCol="0" anchor="b"/>
          <a:lstStyle>
            <a:lvl1pPr algn="l">
              <a:defRPr sz="5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3970938" y="8830370"/>
            <a:ext cx="3037840" cy="466030"/>
          </a:xfrm>
          <a:prstGeom prst="rect">
            <a:avLst/>
          </a:prstGeom>
        </p:spPr>
        <p:txBody>
          <a:bodyPr vert="horz" lIns="39131" tIns="19566" rIns="39131" bIns="19566" rtlCol="0" anchor="b"/>
          <a:lstStyle>
            <a:lvl1pPr algn="r">
              <a:defRPr sz="5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8"/>
          </a:xfrm>
          <a:prstGeom prst="rect">
            <a:avLst/>
          </a:prstGeom>
        </p:spPr>
        <p:txBody>
          <a:bodyPr lIns="39131" tIns="19566" rIns="39131" bIns="19566"/>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8"/>
          </a:xfrm>
          <a:prstGeom prst="rect">
            <a:avLst/>
          </a:prstGeom>
        </p:spPr>
        <p:txBody>
          <a:bodyPr lIns="39131" tIns="19566" rIns="39131" bIns="19566"/>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8"/>
          </a:xfrm>
          <a:prstGeom prst="rect">
            <a:avLst/>
          </a:prstGeom>
        </p:spPr>
        <p:txBody>
          <a:bodyPr lIns="39131" tIns="19566" rIns="39131" bIns="19566"/>
          <a:lstStyle/>
          <a:p>
            <a:endParaRPr lang="en-US" dirty="0"/>
          </a:p>
        </p:txBody>
      </p:sp>
    </p:spTree>
    <p:extLst>
      <p:ext uri="{BB962C8B-B14F-4D97-AF65-F5344CB8AC3E}">
        <p14:creationId xmlns:p14="http://schemas.microsoft.com/office/powerpoint/2010/main" val="58773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8"/>
          </a:xfrm>
          <a:prstGeom prst="rect">
            <a:avLst/>
          </a:prstGeom>
        </p:spPr>
        <p:txBody>
          <a:bodyPr lIns="39131" tIns="19566" rIns="39131" bIns="19566"/>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8"/>
          </a:xfrm>
          <a:prstGeom prst="rect">
            <a:avLst/>
          </a:prstGeom>
        </p:spPr>
        <p:txBody>
          <a:bodyPr lIns="39131" tIns="19566" rIns="39131" bIns="19566"/>
          <a:lstStyle/>
          <a:p>
            <a:endParaRPr lang="en-US" dirty="0"/>
          </a:p>
        </p:txBody>
      </p:sp>
    </p:spTree>
    <p:extLst>
      <p:ext uri="{BB962C8B-B14F-4D97-AF65-F5344CB8AC3E}">
        <p14:creationId xmlns:p14="http://schemas.microsoft.com/office/powerpoint/2010/main" val="164974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8"/>
          </a:xfrm>
          <a:prstGeom prst="rect">
            <a:avLst/>
          </a:prstGeom>
        </p:spPr>
        <p:txBody>
          <a:bodyPr lIns="39131" tIns="19566" rIns="39131" bIns="19566"/>
          <a:lstStyle/>
          <a:p>
            <a:endParaRPr lang="en-US" dirty="0"/>
          </a:p>
        </p:txBody>
      </p:sp>
    </p:spTree>
    <p:extLst>
      <p:ext uri="{BB962C8B-B14F-4D97-AF65-F5344CB8AC3E}">
        <p14:creationId xmlns:p14="http://schemas.microsoft.com/office/powerpoint/2010/main" val="16373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8"/>
          </a:xfrm>
          <a:prstGeom prst="rect">
            <a:avLst/>
          </a:prstGeom>
        </p:spPr>
        <p:txBody>
          <a:bodyPr lIns="39131" tIns="19566" rIns="39131" bIns="19566"/>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8"/>
          </a:xfrm>
          <a:prstGeom prst="rect">
            <a:avLst/>
          </a:prstGeom>
        </p:spPr>
        <p:txBody>
          <a:bodyPr lIns="39131" tIns="19566" rIns="39131" bIns="19566"/>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dirty="0"/>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simivalley.org/specialevents"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Special event support program grant</a:t>
            </a:r>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br>
              <a:rPr lang="en-US" dirty="0"/>
            </a:br>
            <a:r>
              <a:rPr lang="en-US" dirty="0"/>
              <a:t>purpose</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2861638"/>
          </a:xfrm>
        </p:spPr>
        <p:txBody>
          <a:bodyPr/>
          <a:lstStyle/>
          <a:p>
            <a:pPr marL="0" indent="0">
              <a:buNone/>
            </a:pPr>
            <a:endParaRPr lang="en-US" sz="2000" dirty="0"/>
          </a:p>
          <a:p>
            <a:pPr marL="0" indent="0">
              <a:buNone/>
            </a:pPr>
            <a:r>
              <a:rPr lang="en-US" sz="2000" dirty="0"/>
              <a:t>Support a limited number of special events through cash sponsorships to promote the development of new and expansion of existing cultural, educational, and entertainment events in Simi Valley. </a:t>
            </a:r>
          </a:p>
          <a:p>
            <a:pPr marL="0" indent="0">
              <a:buNone/>
            </a:pPr>
            <a:r>
              <a:rPr lang="en-US" sz="2000" dirty="0"/>
              <a:t>The goal is to enrich community life, support various non-profits, and attract visitors while benefitting our local businesses. </a:t>
            </a:r>
          </a:p>
          <a:p>
            <a:pPr marL="0" indent="0">
              <a:buNone/>
            </a:pPr>
            <a:endParaRPr lang="en-US" sz="2000" dirty="0"/>
          </a:p>
          <a:p>
            <a:pPr marL="0" indent="0">
              <a:buNone/>
            </a:pPr>
            <a:endParaRPr lang="en-US" sz="2000" dirty="0"/>
          </a:p>
          <a:p>
            <a:pPr marL="0" indent="0">
              <a:buNone/>
            </a:pPr>
            <a:endParaRPr lang="en-US" dirty="0"/>
          </a:p>
          <a:p>
            <a:endParaRPr lang="en-US" dirty="0"/>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68568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a:lstStyle/>
          <a:p>
            <a:r>
              <a:rPr lang="en-US" dirty="0"/>
              <a:t>history</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2888827"/>
          </a:xfrm>
        </p:spPr>
        <p:txBody>
          <a:bodyPr>
            <a:normAutofit/>
          </a:bodyPr>
          <a:lstStyle/>
          <a:p>
            <a:r>
              <a:rPr lang="en-US" sz="2000" dirty="0"/>
              <a:t>Established as an Administrative Policy in 2014, City support of Special Events was created to foster community engagement. Each year, a designated amount is adopted as part of the City’s Annual Budget, which historically has been $25,000. </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91321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4364809" y="816017"/>
            <a:ext cx="7043617" cy="1859449"/>
          </a:xfrm>
        </p:spPr>
        <p:txBody>
          <a:bodyPr/>
          <a:lstStyle/>
          <a:p>
            <a:r>
              <a:rPr lang="en-US" dirty="0"/>
              <a:t>Eligibility requirements</a:t>
            </a:r>
            <a:br>
              <a:rPr lang="en-US" dirty="0"/>
            </a:br>
            <a:r>
              <a:rPr lang="en-US" sz="1600" dirty="0"/>
              <a:t>Who can apply?</a:t>
            </a:r>
          </a:p>
        </p:txBody>
      </p:sp>
      <p:sp>
        <p:nvSpPr>
          <p:cNvPr id="3" name="Slide Number Placeholder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4</a:t>
            </a:fld>
            <a:endParaRPr lang="en-US" dirty="0"/>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4364808" y="2946400"/>
            <a:ext cx="7043618" cy="2878667"/>
          </a:xfrm>
        </p:spPr>
        <p:txBody>
          <a:bodyPr>
            <a:normAutofit fontScale="85000" lnSpcReduction="20000"/>
          </a:bodyPr>
          <a:lstStyle/>
          <a:p>
            <a:pPr marL="342900" indent="-342900">
              <a:buFont typeface="Arial" panose="020B0604020202020204" pitchFamily="34" charset="0"/>
              <a:buChar char="•"/>
            </a:pPr>
            <a:r>
              <a:rPr lang="en-US" dirty="0"/>
              <a:t>Applicants must be a non-profit organization recognized by the Internal Revenue Service</a:t>
            </a:r>
            <a:br>
              <a:rPr lang="en-US" dirty="0"/>
            </a:br>
            <a:endParaRPr lang="en-US" dirty="0"/>
          </a:p>
          <a:p>
            <a:pPr marL="342900" indent="-342900">
              <a:buFont typeface="Arial" panose="020B0604020202020204" pitchFamily="34" charset="0"/>
              <a:buChar char="•"/>
            </a:pPr>
            <a:r>
              <a:rPr lang="en-US" dirty="0"/>
              <a:t>Organizers of the Special Event must obtain a Special Event Permit from the City (which is FREE!)</a:t>
            </a:r>
            <a:br>
              <a:rPr lang="en-US" dirty="0"/>
            </a:br>
            <a:endParaRPr lang="en-US" dirty="0"/>
          </a:p>
          <a:p>
            <a:pPr marL="342900" indent="-342900">
              <a:buFont typeface="Arial" panose="020B0604020202020204" pitchFamily="34" charset="0"/>
              <a:buChar char="•"/>
            </a:pPr>
            <a:r>
              <a:rPr lang="en-US" dirty="0"/>
              <a:t>Applicants must have a Board of Directors with meetings open to the public at the time of the application submittal</a:t>
            </a:r>
            <a:br>
              <a:rPr lang="en-US" dirty="0"/>
            </a:br>
            <a:endParaRPr lang="en-US" dirty="0"/>
          </a:p>
          <a:p>
            <a:pPr marL="342900" indent="-342900">
              <a:buFont typeface="Arial" panose="020B0604020202020204" pitchFamily="34" charset="0"/>
              <a:buChar char="•"/>
            </a:pPr>
            <a:r>
              <a:rPr lang="en-US" dirty="0"/>
              <a:t>Applicant must agree to provide the City with a final report on fund usage and event outcomes</a:t>
            </a:r>
          </a:p>
          <a:p>
            <a:endParaRPr lang="en-US" dirty="0"/>
          </a:p>
        </p:txBody>
      </p:sp>
    </p:spTree>
    <p:extLst>
      <p:ext uri="{BB962C8B-B14F-4D97-AF65-F5344CB8AC3E}">
        <p14:creationId xmlns:p14="http://schemas.microsoft.com/office/powerpoint/2010/main" val="113171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796464" cy="1222385"/>
          </a:xfrm>
        </p:spPr>
        <p:txBody>
          <a:bodyPr/>
          <a:lstStyle/>
          <a:p>
            <a:r>
              <a:rPr lang="en-US" dirty="0"/>
              <a:t>Application process</a:t>
            </a:r>
            <a:br>
              <a:rPr lang="en-US" dirty="0"/>
            </a:br>
            <a:endParaRPr lang="en-US" dirty="0"/>
          </a:p>
        </p:txBody>
      </p:sp>
      <p:sp>
        <p:nvSpPr>
          <p:cNvPr id="3" name="Slide Number Placeholder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5</a:t>
            </a:fld>
            <a:endParaRPr lang="en-US" dirty="0"/>
          </a:p>
        </p:txBody>
      </p:sp>
      <p:sp>
        <p:nvSpPr>
          <p:cNvPr id="17" name="Content Placeholder 6">
            <a:extLst>
              <a:ext uri="{FF2B5EF4-FFF2-40B4-BE49-F238E27FC236}">
                <a16:creationId xmlns:a16="http://schemas.microsoft.com/office/drawing/2014/main" id="{33680A80-5C61-DD02-1119-0565C0AD5372}"/>
              </a:ext>
            </a:extLst>
          </p:cNvPr>
          <p:cNvSpPr>
            <a:spLocks noGrp="1"/>
          </p:cNvSpPr>
          <p:nvPr>
            <p:ph sz="quarter" idx="4"/>
          </p:nvPr>
        </p:nvSpPr>
        <p:spPr>
          <a:xfrm>
            <a:off x="990601" y="2057020"/>
            <a:ext cx="7076510" cy="3966345"/>
          </a:xfrm>
        </p:spPr>
        <p:txBody>
          <a:bodyPr>
            <a:normAutofit fontScale="92500" lnSpcReduction="20000"/>
          </a:bodyPr>
          <a:lstStyle/>
          <a:p>
            <a:pPr marL="285750" indent="-285750">
              <a:buFont typeface="Arial" panose="020B0604020202020204" pitchFamily="34" charset="0"/>
              <a:buChar char="•"/>
            </a:pPr>
            <a:r>
              <a:rPr lang="en-US" sz="1800" dirty="0"/>
              <a:t>Applications are available on the city's website beginning November 1st of each year and must be submitted by November 30. The Event must be held in the next calendar year</a:t>
            </a:r>
          </a:p>
          <a:p>
            <a:pPr marL="285750" indent="-285750">
              <a:buFont typeface="Arial" panose="020B0604020202020204" pitchFamily="34" charset="0"/>
              <a:buChar char="•"/>
            </a:pPr>
            <a:r>
              <a:rPr lang="en-US" dirty="0"/>
              <a:t>A Special Event Support Review Committee is appointed by the City Council. The Committee is made up of one representative from each Neighborhood Council and one representative from the Council On Aging, who review all applications received</a:t>
            </a:r>
          </a:p>
          <a:p>
            <a:pPr lvl="1"/>
            <a:r>
              <a:rPr lang="en-US" dirty="0"/>
              <a:t>A public meeting is held in mid-December, where a representative from each non-profit will have three minutes to explain their event and why they could use funding support</a:t>
            </a:r>
          </a:p>
          <a:p>
            <a:pPr lvl="1"/>
            <a:r>
              <a:rPr lang="en-US" dirty="0"/>
              <a:t>The Committee discusses and determines how they feel is best to distribute the Grant funds (in the public setting that evening)*</a:t>
            </a:r>
          </a:p>
          <a:p>
            <a:pPr lvl="1"/>
            <a:r>
              <a:rPr lang="en-US" dirty="0"/>
              <a:t>Those recommendations are taken to the City Council in early January where they can vote to keep the recommendations the same or to revise</a:t>
            </a:r>
          </a:p>
          <a:p>
            <a:pPr lvl="1"/>
            <a:r>
              <a:rPr lang="en-US" dirty="0"/>
              <a:t>After City Council approval, contracts are signed, and checks are issued</a:t>
            </a:r>
          </a:p>
        </p:txBody>
      </p:sp>
    </p:spTree>
    <p:extLst>
      <p:ext uri="{BB962C8B-B14F-4D97-AF65-F5344CB8AC3E}">
        <p14:creationId xmlns:p14="http://schemas.microsoft.com/office/powerpoint/2010/main" val="246859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br>
              <a:rPr lang="en-US" dirty="0"/>
            </a:br>
            <a:r>
              <a:rPr lang="en-US" dirty="0"/>
              <a:t>consideration</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2861638"/>
          </a:xfrm>
        </p:spPr>
        <p:txBody>
          <a:bodyPr/>
          <a:lstStyle/>
          <a:p>
            <a:pPr marL="0" indent="0">
              <a:buNone/>
            </a:pPr>
            <a:r>
              <a:rPr lang="en-US" sz="2000" dirty="0">
                <a:solidFill>
                  <a:schemeClr val="accent6"/>
                </a:solidFill>
              </a:rPr>
              <a:t>*Per the City Council’s direction,  the Committee is to incorporate the following preferences:</a:t>
            </a:r>
          </a:p>
          <a:p>
            <a:pPr marL="0" indent="0">
              <a:buNone/>
            </a:pPr>
            <a:endParaRPr lang="en-US" sz="2000" dirty="0"/>
          </a:p>
          <a:p>
            <a:r>
              <a:rPr lang="en-US" sz="2000" dirty="0">
                <a:solidFill>
                  <a:schemeClr val="accent6"/>
                </a:solidFill>
              </a:rPr>
              <a:t>Preference to fund events where event proceeds are used locally withi</a:t>
            </a:r>
            <a:r>
              <a:rPr lang="en-US" sz="2000" dirty="0"/>
              <a:t>n Simi Valley</a:t>
            </a:r>
          </a:p>
          <a:p>
            <a:r>
              <a:rPr lang="en-US" sz="2000" dirty="0">
                <a:solidFill>
                  <a:schemeClr val="accent6"/>
                </a:solidFill>
              </a:rPr>
              <a:t>Preference to fund events with greater community/public benefits over events with lesser</a:t>
            </a:r>
            <a:r>
              <a:rPr lang="en-US" sz="2000" dirty="0"/>
              <a:t> community/public benefits </a:t>
            </a:r>
            <a:endParaRPr lang="en-US" sz="2000" dirty="0">
              <a:solidFill>
                <a:schemeClr val="accent6"/>
              </a:solidFill>
            </a:endParaRP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dirty="0"/>
          </a:p>
          <a:p>
            <a:endParaRPr lang="en-US" dirty="0"/>
          </a:p>
          <a:p>
            <a:endParaRPr lang="en-US" dirty="0"/>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45418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en-US" dirty="0"/>
              <a:t>Past recipients</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4426903" cy="3961593"/>
          </a:xfrm>
        </p:spPr>
        <p:txBody>
          <a:bodyPr>
            <a:normAutofit fontScale="70000" lnSpcReduction="20000"/>
          </a:bodyPr>
          <a:lstStyle/>
          <a:p>
            <a:r>
              <a:rPr lang="en-US" b="1" dirty="0"/>
              <a:t>Simi Valley Chamber of Commerce</a:t>
            </a:r>
          </a:p>
          <a:p>
            <a:pPr lvl="1"/>
            <a:r>
              <a:rPr lang="en-US" dirty="0"/>
              <a:t>Little House on the Prairie</a:t>
            </a:r>
          </a:p>
          <a:p>
            <a:r>
              <a:rPr lang="en-US" b="1" dirty="0"/>
              <a:t>Kiwanis Club of Simi Valley</a:t>
            </a:r>
          </a:p>
          <a:p>
            <a:pPr lvl="1"/>
            <a:r>
              <a:rPr lang="en-US" dirty="0"/>
              <a:t>Round-Up</a:t>
            </a:r>
          </a:p>
          <a:p>
            <a:r>
              <a:rPr lang="en-US" b="1" dirty="0"/>
              <a:t>Rotary Club of Simi Sunrise Foundation</a:t>
            </a:r>
          </a:p>
          <a:p>
            <a:pPr lvl="1"/>
            <a:r>
              <a:rPr lang="en-US" dirty="0"/>
              <a:t>Happy Face Hill Music Festival</a:t>
            </a:r>
          </a:p>
          <a:p>
            <a:r>
              <a:rPr lang="en-US" b="1" dirty="0"/>
              <a:t>Friends of the Simi Valley Police Department</a:t>
            </a:r>
          </a:p>
          <a:p>
            <a:pPr lvl="1"/>
            <a:r>
              <a:rPr lang="en-US" dirty="0"/>
              <a:t>Cops ‘N Cruisers Car Show</a:t>
            </a:r>
          </a:p>
          <a:p>
            <a:r>
              <a:rPr lang="en-US" b="1" dirty="0"/>
              <a:t>Free Clinic of Simi Valley</a:t>
            </a:r>
          </a:p>
          <a:p>
            <a:pPr lvl="1"/>
            <a:r>
              <a:rPr lang="en-US" dirty="0"/>
              <a:t>Community Health/Fitness Expo</a:t>
            </a:r>
          </a:p>
          <a:p>
            <a:r>
              <a:rPr lang="en-US" b="1" dirty="0"/>
              <a:t>Revivus Ministries</a:t>
            </a:r>
          </a:p>
          <a:p>
            <a:pPr lvl="1"/>
            <a:r>
              <a:rPr lang="en-US" dirty="0"/>
              <a:t>The Summer Event</a:t>
            </a:r>
          </a:p>
          <a:p>
            <a:r>
              <a:rPr lang="en-US" b="1" dirty="0"/>
              <a:t>The Samaritan Center</a:t>
            </a:r>
          </a:p>
          <a:p>
            <a:pPr lvl="1"/>
            <a:r>
              <a:rPr lang="en-US" dirty="0"/>
              <a:t>Riding for Hope</a:t>
            </a:r>
          </a:p>
          <a:p>
            <a:pPr marL="338328" lvl="1" indent="0">
              <a:buNone/>
            </a:pPr>
            <a:endParaRPr lang="en-US" dirty="0"/>
          </a:p>
        </p:txBody>
      </p:sp>
      <p:sp>
        <p:nvSpPr>
          <p:cNvPr id="2" name="Slide Number Placeholder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7</a:t>
            </a:fld>
            <a:endParaRPr lang="en-US" dirty="0"/>
          </a:p>
        </p:txBody>
      </p:sp>
      <p:sp>
        <p:nvSpPr>
          <p:cNvPr id="6" name="Content Placeholder 3">
            <a:extLst>
              <a:ext uri="{FF2B5EF4-FFF2-40B4-BE49-F238E27FC236}">
                <a16:creationId xmlns:a16="http://schemas.microsoft.com/office/drawing/2014/main" id="{D12C2C08-E508-4E8B-0955-95555ABCE353}"/>
              </a:ext>
            </a:extLst>
          </p:cNvPr>
          <p:cNvSpPr txBox="1">
            <a:spLocks/>
          </p:cNvSpPr>
          <p:nvPr/>
        </p:nvSpPr>
        <p:spPr>
          <a:xfrm>
            <a:off x="5672667" y="2303028"/>
            <a:ext cx="5630332" cy="4113993"/>
          </a:xfrm>
          <a:prstGeom prst="rect">
            <a:avLst/>
          </a:prstGeom>
        </p:spPr>
        <p:txBody>
          <a:bodyPr vert="horz" lIns="91440" tIns="0" rIns="91440" bIns="0" rtlCol="0">
            <a:normAutofit fontScale="77500" lnSpcReduction="20000"/>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Simi Valley Cultural Arts Center Foundation</a:t>
            </a:r>
          </a:p>
          <a:p>
            <a:pPr lvl="1"/>
            <a:r>
              <a:rPr lang="en-US" dirty="0"/>
              <a:t>Spotlight Awards</a:t>
            </a:r>
          </a:p>
          <a:p>
            <a:r>
              <a:rPr lang="en-US" b="1" dirty="0"/>
              <a:t>Simi Valley Chamber of Commerce</a:t>
            </a:r>
          </a:p>
          <a:p>
            <a:pPr lvl="1"/>
            <a:r>
              <a:rPr lang="en-US" dirty="0"/>
              <a:t>Street Fair(s)</a:t>
            </a:r>
          </a:p>
          <a:p>
            <a:r>
              <a:rPr lang="en-US" b="1" dirty="0"/>
              <a:t>Harrison Hugs</a:t>
            </a:r>
          </a:p>
          <a:p>
            <a:pPr lvl="1"/>
            <a:r>
              <a:rPr lang="en-US" dirty="0"/>
              <a:t>Hugs 4 Hearts</a:t>
            </a:r>
          </a:p>
          <a:p>
            <a:r>
              <a:rPr lang="en-US" b="1" dirty="0"/>
              <a:t>Rotary Club of Simi Sunset</a:t>
            </a:r>
          </a:p>
          <a:p>
            <a:pPr lvl="1"/>
            <a:r>
              <a:rPr lang="en-US" dirty="0"/>
              <a:t>Gator Run</a:t>
            </a:r>
          </a:p>
          <a:p>
            <a:r>
              <a:rPr lang="en-US" b="1" dirty="0"/>
              <a:t>Simi Valley Cultural Association </a:t>
            </a:r>
          </a:p>
          <a:p>
            <a:pPr lvl="1"/>
            <a:r>
              <a:rPr lang="en-US" dirty="0"/>
              <a:t>Nottingham Festival </a:t>
            </a:r>
          </a:p>
          <a:p>
            <a:r>
              <a:rPr lang="en-US" b="1" dirty="0"/>
              <a:t>GiGi’s Playhouse </a:t>
            </a:r>
          </a:p>
          <a:p>
            <a:pPr lvl="1"/>
            <a:r>
              <a:rPr lang="en-US" dirty="0"/>
              <a:t>GiGi Fit Acceptance Challenge </a:t>
            </a:r>
          </a:p>
          <a:p>
            <a:r>
              <a:rPr lang="en-US" b="1" dirty="0"/>
              <a:t>Simi Valley High School  PTSA</a:t>
            </a:r>
          </a:p>
          <a:p>
            <a:pPr lvl="1"/>
            <a:r>
              <a:rPr lang="en-US" dirty="0"/>
              <a:t>Every 15 Minutes</a:t>
            </a:r>
          </a:p>
          <a:p>
            <a:pPr marL="338328" lvl="1" indent="0">
              <a:buFont typeface="Arial" panose="020B0604020202020204" pitchFamily="34" charset="0"/>
              <a:buNone/>
            </a:pPr>
            <a:endParaRPr lang="en-US" dirty="0"/>
          </a:p>
        </p:txBody>
      </p:sp>
    </p:spTree>
    <p:extLst>
      <p:ext uri="{BB962C8B-B14F-4D97-AF65-F5344CB8AC3E}">
        <p14:creationId xmlns:p14="http://schemas.microsoft.com/office/powerpoint/2010/main" val="249802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3"/>
            <a:ext cx="5715000" cy="2194612"/>
          </a:xfrm>
        </p:spPr>
        <p:txBody>
          <a:bodyPr/>
          <a:lstStyle/>
          <a:p>
            <a:r>
              <a:rPr lang="en-US" dirty="0"/>
              <a:t>Thank </a:t>
            </a:r>
            <a:br>
              <a:rPr lang="en-US" dirty="0"/>
            </a:br>
            <a:r>
              <a:rPr lang="en-US" dirty="0"/>
              <a:t>you</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4978399" cy="1774394"/>
          </a:xfrm>
        </p:spPr>
        <p:txBody>
          <a:bodyPr/>
          <a:lstStyle/>
          <a:p>
            <a:r>
              <a:rPr lang="en-US" dirty="0"/>
              <a:t>Heidi DiNardo</a:t>
            </a:r>
          </a:p>
          <a:p>
            <a:r>
              <a:rPr lang="en-US" dirty="0"/>
              <a:t>(805) 583-6380</a:t>
            </a:r>
          </a:p>
          <a:p>
            <a:r>
              <a:rPr lang="en-US" dirty="0"/>
              <a:t>hdinardo@simivalley.org</a:t>
            </a:r>
          </a:p>
          <a:p>
            <a:r>
              <a:rPr lang="en-US" dirty="0">
                <a:hlinkClick r:id="rId3"/>
              </a:rPr>
              <a:t>www.simivalley.org/specialevents</a:t>
            </a:r>
            <a:r>
              <a:rPr lang="en-US" dirty="0"/>
              <a:t> </a:t>
            </a:r>
          </a:p>
        </p:txBody>
      </p:sp>
    </p:spTree>
    <p:extLst>
      <p:ext uri="{BB962C8B-B14F-4D97-AF65-F5344CB8AC3E}">
        <p14:creationId xmlns:p14="http://schemas.microsoft.com/office/powerpoint/2010/main" val="197317304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19FA4-954C-4FA8-82CB-206659C3B826}">
  <ds:schemaRefs>
    <ds:schemaRef ds:uri="http://purl.org/dc/elements/1.1/"/>
    <ds:schemaRef ds:uri="71af3243-3dd4-4a8d-8c0d-dd76da1f02a5"/>
    <ds:schemaRef ds:uri="http://schemas.microsoft.com/office/infopath/2007/PartnerControls"/>
    <ds:schemaRef ds:uri="http://purl.org/dc/dcmitype/"/>
    <ds:schemaRef ds:uri="http://purl.org/dc/terms/"/>
    <ds:schemaRef ds:uri="16c05727-aa75-4e4a-9b5f-8a80a1165891"/>
    <ds:schemaRef ds:uri="http://schemas.openxmlformats.org/package/2006/metadata/core-properties"/>
    <ds:schemaRef ds:uri="http://schemas.microsoft.com/office/2006/documentManagement/types"/>
    <ds:schemaRef ds:uri="230e9df3-be65-4c73-a93b-d1236ebd677e"/>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{84C5C330-5BE0-45B8-9BB1-B335A85E6D41}tf78438558_win32</Template>
  <TotalTime>129</TotalTime>
  <Words>532</Words>
  <Application>Microsoft Office PowerPoint</Application>
  <PresentationFormat>Widescreen</PresentationFormat>
  <Paragraphs>71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Sabon Next LT</vt:lpstr>
      <vt:lpstr>Custom</vt:lpstr>
      <vt:lpstr>Special event support program grant</vt:lpstr>
      <vt:lpstr> purpose</vt:lpstr>
      <vt:lpstr>history</vt:lpstr>
      <vt:lpstr>Eligibility requirements Who can apply?</vt:lpstr>
      <vt:lpstr>Application process </vt:lpstr>
      <vt:lpstr> consideration</vt:lpstr>
      <vt:lpstr>Past recipients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subject/>
  <dc:creator>Heidi DiNardo</dc:creator>
  <cp:lastModifiedBy>Heidi DiNardo</cp:lastModifiedBy>
  <cp:revision>5</cp:revision>
  <cp:lastPrinted>2024-07-12T20:32:02Z</cp:lastPrinted>
  <dcterms:created xsi:type="dcterms:W3CDTF">2024-07-12T18:40:20Z</dcterms:created>
  <dcterms:modified xsi:type="dcterms:W3CDTF">2024-11-04T19:55:39Z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